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4214E79-101C-44B9-7A8B-62A2897700DF}" name="Gerdes, Frederike" initials="FG" userId="S::gerdes@dzhw.eu::6f5a50b9-cd6b-4088-8702-e7c4d573d7f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 showGuides="1">
      <p:cViewPr varScale="1">
        <p:scale>
          <a:sx n="69" d="100"/>
          <a:sy n="69" d="100"/>
        </p:scale>
        <p:origin x="456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8/10/relationships/authors" Target="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E59E42-5FFA-D4D8-6D63-7FCC69D645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962E16A-4A3C-E6BB-5814-51D34AAC76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B68634A-4EE8-3BF6-AC8C-741E6F9EE5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594CE-AA7A-4AAA-A4D3-4DE8F55395F0}" type="datetimeFigureOut">
              <a:rPr lang="de-DE" smtClean="0"/>
              <a:t>23.06.2025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3B92AA3-21FA-5BB3-53D4-B58216161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5F9B2CE-5796-1F9E-B569-056419EE0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935B6-FD13-40DD-9485-2B28479A49C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1384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9994CA-9790-5D7A-F62C-2D7073340A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53F4715-E6EF-44B8-5697-3B2E105C15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C4CC45E-3839-DCE1-83D1-8AFF5F36C5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594CE-AA7A-4AAA-A4D3-4DE8F55395F0}" type="datetimeFigureOut">
              <a:rPr lang="de-DE" smtClean="0"/>
              <a:t>23.06.2025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93E2BE5-67A5-E4DD-9BDB-2A83B92F26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FA1E995-E437-A80A-216B-FE5E84002A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935B6-FD13-40DD-9485-2B28479A49C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6326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18682A57-B800-F752-30DB-9728619006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71AA0B5-DEAD-6509-BBDA-0DCC71BF7B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7ED8682-2773-2449-FBC3-FDD9811367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594CE-AA7A-4AAA-A4D3-4DE8F55395F0}" type="datetimeFigureOut">
              <a:rPr lang="de-DE" smtClean="0"/>
              <a:t>23.06.2025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12FB433-8816-B200-1492-13BA0A0E4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54A374B-AC5C-79C3-42B1-F6BF69BA8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935B6-FD13-40DD-9485-2B28479A49C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5149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82466A-5B81-3623-14CF-0B24BC0A6B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D6D1FBE-9ED2-5302-295B-AAA66105D4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87B61E3-ECCE-FD25-F98F-525DF99F4D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594CE-AA7A-4AAA-A4D3-4DE8F55395F0}" type="datetimeFigureOut">
              <a:rPr lang="de-DE" smtClean="0"/>
              <a:t>23.06.2025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4AD45B6-7BB0-3155-6E77-0F2FB88AE7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CF0891A-433B-A3EF-A99C-49CD0F157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935B6-FD13-40DD-9485-2B28479A49C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8477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2759B3-A9F5-3189-B372-A0977761D8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E8E7983-4C2D-B4E4-E1B4-81E9AF864A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5C5D9E2-3605-4FFE-93AD-C92D45B52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594CE-AA7A-4AAA-A4D3-4DE8F55395F0}" type="datetimeFigureOut">
              <a:rPr lang="de-DE" smtClean="0"/>
              <a:t>23.06.2025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F62DE95-8677-8171-8659-A4E567755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499F278-F238-DD22-3D57-087BFC37F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935B6-FD13-40DD-9485-2B28479A49C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31893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C5B486-314C-39DF-373E-52695EAF97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48E2D02-CAFC-0667-F24B-089A08EC8C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2183E04-6F92-4634-5F82-C6FD31F02D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45300B2-7A30-EEC1-1682-4B33D5F379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594CE-AA7A-4AAA-A4D3-4DE8F55395F0}" type="datetimeFigureOut">
              <a:rPr lang="de-DE" smtClean="0"/>
              <a:t>23.06.2025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29B42F5-AFC6-F796-03D0-EA23C0D9C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6369573-88AC-DFCA-4619-14DF285F0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935B6-FD13-40DD-9485-2B28479A49C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3221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9FC2679-345B-D728-E217-161CB9CF42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E00B203-BDDE-7575-918F-624494A917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6D56E20-DB1A-321F-83BD-AB024AE4A0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E130B33A-D82E-C582-178B-748A39B8AC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6FB3F355-9A37-3C2F-E5C2-B0E98CFBE9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839EA60F-1B12-6DAB-DF36-3226BC93E8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594CE-AA7A-4AAA-A4D3-4DE8F55395F0}" type="datetimeFigureOut">
              <a:rPr lang="de-DE" smtClean="0"/>
              <a:t>23.06.2025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81C060BD-D285-5334-BFFF-DDC812A5C3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D183B4BF-FD1F-59D9-9F00-0551A6E68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935B6-FD13-40DD-9485-2B28479A49C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5098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33010E-EAD5-B34C-6377-508C9004A4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8001723A-DD71-136C-B763-6A1A70B80A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594CE-AA7A-4AAA-A4D3-4DE8F55395F0}" type="datetimeFigureOut">
              <a:rPr lang="de-DE" smtClean="0"/>
              <a:t>23.06.2025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EE4B95F-3D1D-8487-59A0-24D9313DC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C305C00-E764-F358-3A75-6BF7565C75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935B6-FD13-40DD-9485-2B28479A49C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53981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C1836F17-4D66-F59D-54AF-8215CEC74C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594CE-AA7A-4AAA-A4D3-4DE8F55395F0}" type="datetimeFigureOut">
              <a:rPr lang="de-DE" smtClean="0"/>
              <a:t>23.06.2025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E9696007-CB07-675B-2179-98D850CA6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51B50AF-8F1C-5502-1491-A083F5AEC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935B6-FD13-40DD-9485-2B28479A49C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5485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1943BE1-E9F2-17A3-176C-92EB4678B2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C90C392-B942-3569-CABC-5F23BDBA74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65D27F9-8A62-352A-3A63-01FD3985AF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091E4D7-A093-8580-65CB-C661E6AA3B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594CE-AA7A-4AAA-A4D3-4DE8F55395F0}" type="datetimeFigureOut">
              <a:rPr lang="de-DE" smtClean="0"/>
              <a:t>23.06.2025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8F59908-90F1-9E12-09B7-EA67F4188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1F381A4-B9EB-6BB1-4330-BFECE47C7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935B6-FD13-40DD-9485-2B28479A49C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91019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E79499E-0E83-EC88-E5D5-981836076F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7FB49E41-9B85-400E-FF85-C891E3ED63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3552B8D-AA76-0020-E0E7-72D7DFBF3B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3E79209-892E-62FF-F226-443ED1DFEF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594CE-AA7A-4AAA-A4D3-4DE8F55395F0}" type="datetimeFigureOut">
              <a:rPr lang="de-DE" smtClean="0"/>
              <a:t>23.06.2025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0BAD326-D4EA-A85C-E6BC-057D8F96E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489A006-BAE1-47FE-B62F-584A3FDA0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935B6-FD13-40DD-9485-2B28479A49C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33856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6B2B42FF-D601-8C7E-0F15-7E05E08D3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6745614-3E66-32B4-E7FE-9109112576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C26662F-6AC6-3DEE-48F0-D36D50D13B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0E594CE-AA7A-4AAA-A4D3-4DE8F55395F0}" type="datetimeFigureOut">
              <a:rPr lang="de-DE" smtClean="0"/>
              <a:t>23.06.2025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4B2A1DD-BFBD-53FA-83D9-40BBEC3D67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2765BED-8D49-1B1C-D4CA-32E1EABA99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54935B6-FD13-40DD-9485-2B28479A49C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7365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studierendenbefragung@dzhw.eu" TargetMode="Externa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>
            <a:extLst>
              <a:ext uri="{FF2B5EF4-FFF2-40B4-BE49-F238E27FC236}">
                <a16:creationId xmlns:a16="http://schemas.microsoft.com/office/drawing/2014/main" id="{E974A49D-1F55-1DBE-EC9A-C482BF8019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119797" cy="5571066"/>
          </a:xfrm>
          <a:prstGeom prst="rect">
            <a:avLst/>
          </a:prstGeom>
        </p:spPr>
      </p:pic>
      <p:pic>
        <p:nvPicPr>
          <p:cNvPr id="5" name="Grafik 4" descr="Ein Bild, das Text, Screenshot enthält.&#10;&#10;KI-generierte Inhalte können fehlerhaft sein.">
            <a:extLst>
              <a:ext uri="{FF2B5EF4-FFF2-40B4-BE49-F238E27FC236}">
                <a16:creationId xmlns:a16="http://schemas.microsoft.com/office/drawing/2014/main" id="{51830D5E-76B1-9C48-5DF6-05B5EF83BC3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394" y="177283"/>
            <a:ext cx="3119797" cy="756550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DFC96BD1-699F-AC58-73C7-FD4BAC16FF69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t="17228" b="31466"/>
          <a:stretch/>
        </p:blipFill>
        <p:spPr>
          <a:xfrm>
            <a:off x="9807419" y="4683968"/>
            <a:ext cx="2384581" cy="2174032"/>
          </a:xfrm>
          <a:prstGeom prst="rect">
            <a:avLst/>
          </a:prstGeom>
        </p:spPr>
      </p:pic>
      <p:sp>
        <p:nvSpPr>
          <p:cNvPr id="11" name="Textfeld 10">
            <a:extLst>
              <a:ext uri="{FF2B5EF4-FFF2-40B4-BE49-F238E27FC236}">
                <a16:creationId xmlns:a16="http://schemas.microsoft.com/office/drawing/2014/main" id="{8552ACB6-3B43-93D4-BF37-AA5C6B493A29}"/>
              </a:ext>
            </a:extLst>
          </p:cNvPr>
          <p:cNvSpPr txBox="1"/>
          <p:nvPr/>
        </p:nvSpPr>
        <p:spPr>
          <a:xfrm>
            <a:off x="3298110" y="802185"/>
            <a:ext cx="8822355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>
                <a:latin typeface="Calibri" panose="020F0502020204030204" pitchFamily="34" charset="0"/>
                <a:cs typeface="Calibri" panose="020F0502020204030204" pitchFamily="34" charset="0"/>
              </a:rPr>
              <a:t>Warum die bundesweite Studierendenbefragung? </a:t>
            </a:r>
          </a:p>
          <a:p>
            <a:r>
              <a:rPr lang="de-DE" dirty="0">
                <a:latin typeface="Calibri" panose="020F0502020204030204" pitchFamily="34" charset="0"/>
                <a:cs typeface="Calibri" panose="020F0502020204030204" pitchFamily="34" charset="0"/>
              </a:rPr>
              <a:t>Es braucht wissenschaftlich fundierte Befragungsergebnisse, denn nur wenn gefragt wird, </a:t>
            </a:r>
          </a:p>
          <a:p>
            <a:endParaRPr lang="de-D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Calibri" panose="020F0502020204030204" pitchFamily="34" charset="0"/>
              <a:buChar char="…"/>
            </a:pPr>
            <a:r>
              <a:rPr lang="de-DE" dirty="0">
                <a:latin typeface="Calibri" panose="020F0502020204030204" pitchFamily="34" charset="0"/>
                <a:cs typeface="Calibri" panose="020F0502020204030204" pitchFamily="34" charset="0"/>
              </a:rPr>
              <a:t>wie Herausforderungen und Schwierigkeiten im Studienalltag durch Studierende erfahren werden, kann die Situation für alle verbessert werden.</a:t>
            </a:r>
          </a:p>
          <a:p>
            <a:pPr marL="285750" indent="-285750">
              <a:buFont typeface="Calibri" panose="020F0502020204030204" pitchFamily="34" charset="0"/>
              <a:buChar char="…"/>
            </a:pPr>
            <a:r>
              <a:rPr lang="de-DE" dirty="0">
                <a:latin typeface="Calibri" panose="020F0502020204030204" pitchFamily="34" charset="0"/>
                <a:cs typeface="Calibri" panose="020F0502020204030204" pitchFamily="34" charset="0"/>
              </a:rPr>
              <a:t>wie sich die Studiensituation im Studienalltag darstellt, können Maßnahmen ergriffen und angestoßen werden.</a:t>
            </a:r>
          </a:p>
          <a:p>
            <a:pPr marL="285750" indent="-285750">
              <a:buFont typeface="Calibri" panose="020F0502020204030204" pitchFamily="34" charset="0"/>
              <a:buChar char="…"/>
            </a:pPr>
            <a:r>
              <a:rPr lang="de-DE" dirty="0">
                <a:latin typeface="Calibri" panose="020F0502020204030204" pitchFamily="34" charset="0"/>
                <a:cs typeface="Calibri" panose="020F0502020204030204" pitchFamily="34" charset="0"/>
              </a:rPr>
              <a:t>wie sich die Herausforderungen von spezifischen Studierendengruppen darstellen, können sie zielgerichtet unterstützt werden.</a:t>
            </a:r>
          </a:p>
          <a:p>
            <a:pPr marL="285750" indent="-285750">
              <a:buFont typeface="Calibri" panose="020F0502020204030204" pitchFamily="34" charset="0"/>
              <a:buChar char="…"/>
            </a:pPr>
            <a:r>
              <a:rPr lang="de-DE" dirty="0">
                <a:latin typeface="Calibri" panose="020F0502020204030204" pitchFamily="34" charset="0"/>
                <a:cs typeface="Calibri" panose="020F0502020204030204" pitchFamily="34" charset="0"/>
              </a:rPr>
              <a:t>warum Studierende ihr Studium abbrechen bzw. warum sich im Studienverlauf Verzögerungen ergeben, können Hilfs-, Beratungs- und Unterstützungsangebote entsprechend angepasst werden.</a:t>
            </a:r>
          </a:p>
          <a:p>
            <a:endParaRPr lang="de-D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de-DE" dirty="0">
                <a:latin typeface="Calibri" panose="020F0502020204030204" pitchFamily="34" charset="0"/>
                <a:cs typeface="Calibri" panose="020F0502020204030204" pitchFamily="34" charset="0"/>
              </a:rPr>
              <a:t>Haben Sie eine Einladungsmail von </a:t>
            </a:r>
            <a:r>
              <a:rPr lang="de-DE">
                <a:latin typeface="Calibri" panose="020F0502020204030204" pitchFamily="34" charset="0"/>
                <a:cs typeface="Calibri" panose="020F0502020204030204" pitchFamily="34" charset="0"/>
              </a:rPr>
              <a:t>Ihrer Hochschule bekommen</a:t>
            </a:r>
            <a:r>
              <a:rPr lang="de-DE" dirty="0">
                <a:latin typeface="Calibri" panose="020F0502020204030204" pitchFamily="34" charset="0"/>
                <a:cs typeface="Calibri" panose="020F0502020204030204" pitchFamily="34" charset="0"/>
              </a:rPr>
              <a:t>? Dann freuen wir uns </a:t>
            </a:r>
            <a:br>
              <a:rPr lang="de-DE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DE" dirty="0">
                <a:latin typeface="Calibri" panose="020F0502020204030204" pitchFamily="34" charset="0"/>
                <a:cs typeface="Calibri" panose="020F0502020204030204" pitchFamily="34" charset="0"/>
              </a:rPr>
              <a:t>über Ihre Teilnahme!</a:t>
            </a:r>
          </a:p>
          <a:p>
            <a:endParaRPr lang="de-D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de-DE" dirty="0">
                <a:latin typeface="Calibri" panose="020F0502020204030204" pitchFamily="34" charset="0"/>
                <a:cs typeface="Calibri" panose="020F0502020204030204" pitchFamily="34" charset="0"/>
              </a:rPr>
              <a:t>Bei Rückfragen stehen wir gerne zur Verfügung: </a:t>
            </a:r>
            <a:br>
              <a:rPr lang="de-DE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DE" dirty="0">
                <a:latin typeface="Calibri" panose="020F0502020204030204" pitchFamily="34" charset="0"/>
                <a:cs typeface="Calibri" panose="020F0502020204030204" pitchFamily="34" charset="0"/>
                <a:hlinkClick r:id="rId5"/>
              </a:rPr>
              <a:t>studierendenbefragung@dzhw.eu</a:t>
            </a:r>
            <a:r>
              <a:rPr lang="de-D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endParaRPr lang="de-D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de-DE" dirty="0">
                <a:latin typeface="Calibri" panose="020F0502020204030204" pitchFamily="34" charset="0"/>
                <a:cs typeface="Calibri" panose="020F0502020204030204" pitchFamily="34" charset="0"/>
              </a:rPr>
              <a:t>Dr. Jessica Ordemann &amp; Janka Willige</a:t>
            </a:r>
          </a:p>
          <a:p>
            <a:r>
              <a:rPr lang="de-DE" sz="1600" dirty="0">
                <a:latin typeface="Calibri" panose="020F0502020204030204" pitchFamily="34" charset="0"/>
                <a:cs typeface="Calibri" panose="020F0502020204030204" pitchFamily="34" charset="0"/>
              </a:rPr>
              <a:t>Projektleitung </a:t>
            </a:r>
            <a:r>
              <a:rPr lang="de-DE" sz="1600" i="1" dirty="0">
                <a:latin typeface="Calibri" panose="020F0502020204030204" pitchFamily="34" charset="0"/>
                <a:cs typeface="Calibri" panose="020F0502020204030204" pitchFamily="34" charset="0"/>
              </a:rPr>
              <a:t>Die Studierendenbefragung in Deutschland</a:t>
            </a:r>
          </a:p>
        </p:txBody>
      </p:sp>
    </p:spTree>
    <p:extLst>
      <p:ext uri="{BB962C8B-B14F-4D97-AF65-F5344CB8AC3E}">
        <p14:creationId xmlns:p14="http://schemas.microsoft.com/office/powerpoint/2010/main" val="24087555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134</Words>
  <Application>Microsoft Office PowerPoint</Application>
  <PresentationFormat>Breitbild</PresentationFormat>
  <Paragraphs>14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Ordemann, Dr. Jessica</dc:creator>
  <cp:lastModifiedBy>Ordemann, Dr. Jessica</cp:lastModifiedBy>
  <cp:revision>5</cp:revision>
  <dcterms:created xsi:type="dcterms:W3CDTF">2025-06-11T12:20:15Z</dcterms:created>
  <dcterms:modified xsi:type="dcterms:W3CDTF">2025-06-23T13:48:19Z</dcterms:modified>
</cp:coreProperties>
</file>